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1"/>
  </p:notesMasterIdLst>
  <p:sldIdLst>
    <p:sldId id="266" r:id="rId2"/>
    <p:sldId id="284" r:id="rId3"/>
    <p:sldId id="285" r:id="rId4"/>
    <p:sldId id="286" r:id="rId5"/>
    <p:sldId id="289" r:id="rId6"/>
    <p:sldId id="290" r:id="rId7"/>
    <p:sldId id="287" r:id="rId8"/>
    <p:sldId id="288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invently.com/blog/fundamentals-web-application-architecture/#:~:text=It%20consists%20of%20many%20components,components%20for%20a%20Web%20app.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chrome.com/apps/app_framework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 smtClean="0"/>
              <a:t>Web Apps Architecture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Apps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IN" dirty="0" smtClean="0"/>
              <a:t>For years, businesses are maintaining their website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Without knowing anything about web apps 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Possible because of players like </a:t>
            </a:r>
            <a:r>
              <a:rPr lang="en-IN" dirty="0" err="1" smtClean="0"/>
              <a:t>GoDaddy</a:t>
            </a:r>
            <a:r>
              <a:rPr lang="en-IN" dirty="0"/>
              <a:t> </a:t>
            </a:r>
            <a:r>
              <a:rPr lang="en-IN" dirty="0" smtClean="0"/>
              <a:t>etc. which provides web hosting capabilities</a:t>
            </a:r>
          </a:p>
          <a:p>
            <a:endParaRPr lang="en-IN" dirty="0" smtClean="0"/>
          </a:p>
          <a:p>
            <a:r>
              <a:rPr lang="en-IN" dirty="0" smtClean="0"/>
              <a:t>Web apps are required when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content needs to be dynamic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Complexity is involved – databases , persistence storage comes 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more control required on the content</a:t>
            </a:r>
          </a:p>
          <a:p>
            <a:endParaRPr lang="en-IN" dirty="0" smtClean="0"/>
          </a:p>
          <a:p>
            <a:r>
              <a:rPr lang="en-IN" dirty="0" smtClean="0"/>
              <a:t>Then start feeling need of way to organise the things In better manner</a:t>
            </a:r>
          </a:p>
          <a:p>
            <a:pPr lvl="1"/>
            <a:r>
              <a:rPr lang="en-IN" dirty="0" smtClean="0">
                <a:solidFill>
                  <a:srgbClr val="FF0000"/>
                </a:solidFill>
              </a:rPr>
              <a:t>Then Comes in Web Apps architecture!</a:t>
            </a:r>
          </a:p>
          <a:p>
            <a:pPr lvl="1"/>
            <a:r>
              <a:rPr lang="en-IN" dirty="0" smtClean="0"/>
              <a:t>Conventionally two tier – client server </a:t>
            </a:r>
          </a:p>
          <a:p>
            <a:pPr lvl="1"/>
            <a:r>
              <a:rPr lang="en-IN" dirty="0" smtClean="0"/>
              <a:t>But can be easily extended to – n tier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Why?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Web Apps </a:t>
            </a:r>
            <a:r>
              <a:rPr lang="en-IN" dirty="0" smtClean="0"/>
              <a:t>Architecture(2)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r>
              <a:rPr lang="en-IN" dirty="0" smtClean="0"/>
              <a:t>Consists of many components </a:t>
            </a:r>
            <a:endParaRPr lang="en-IN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user interfaces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server side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IN" dirty="0" smtClean="0"/>
              <a:t>databases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Web </a:t>
            </a:r>
            <a:r>
              <a:rPr lang="en-US" dirty="0">
                <a:solidFill>
                  <a:srgbClr val="FF0000"/>
                </a:solidFill>
              </a:rPr>
              <a:t>application architecture </a:t>
            </a:r>
            <a:r>
              <a:rPr lang="en-US" dirty="0" smtClean="0">
                <a:solidFill>
                  <a:srgbClr val="FF0000"/>
                </a:solidFill>
              </a:rPr>
              <a:t>is used to </a:t>
            </a:r>
            <a:r>
              <a:rPr lang="en-US" dirty="0">
                <a:solidFill>
                  <a:srgbClr val="FF0000"/>
                </a:solidFill>
              </a:rPr>
              <a:t>logically define the relationships and manner of interactions between all of these components for a Web app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3429000"/>
            <a:ext cx="5410200" cy="32190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315200" y="6573538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28951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Web App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7243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Typically Web application consists of </a:t>
            </a:r>
            <a:r>
              <a:rPr lang="en-US" dirty="0" smtClean="0"/>
              <a:t>a </a:t>
            </a:r>
            <a:r>
              <a:rPr lang="en-US" dirty="0"/>
              <a:t>front-end, a back-end and </a:t>
            </a:r>
            <a:r>
              <a:rPr lang="en-US" dirty="0" smtClean="0"/>
              <a:t>databases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front-end (the client-side)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Whatever the user sees and interacts within inside their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The main purpose of the client-side is to interact with users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HTML, CSS, and JavaScript</a:t>
            </a:r>
          </a:p>
          <a:p>
            <a:endParaRPr lang="en-US" dirty="0"/>
          </a:p>
          <a:p>
            <a:r>
              <a:rPr lang="en-US" dirty="0"/>
              <a:t>Back-end (the server-side)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Not visible to the users - stores and manipulates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Accepts and </a:t>
            </a:r>
            <a:r>
              <a:rPr lang="en-US" dirty="0" smtClean="0"/>
              <a:t>fulfills </a:t>
            </a:r>
            <a:r>
              <a:rPr lang="en-US" dirty="0"/>
              <a:t>the HTTP requests which essentially “fetch” the data (text, images, files, etc.) called for by the user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PHP, Java, Python, JavaScript</a:t>
            </a:r>
          </a:p>
          <a:p>
            <a:endParaRPr lang="en-US" dirty="0"/>
          </a:p>
          <a:p>
            <a:r>
              <a:rPr lang="en-US" dirty="0"/>
              <a:t>Databases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Usually Relational Database </a:t>
            </a:r>
            <a:r>
              <a:rPr lang="en-US" dirty="0" smtClean="0"/>
              <a:t>Management </a:t>
            </a:r>
            <a:r>
              <a:rPr lang="en-US" dirty="0"/>
              <a:t>Systems (RDBMS) are used to store the data in structured format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Backend interacts with Databases to fetch the required data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Frontend , Backend and Databases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0424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Web </a:t>
            </a:r>
            <a:r>
              <a:rPr lang="en-US" dirty="0"/>
              <a:t>A</a:t>
            </a:r>
            <a:r>
              <a:rPr lang="en-US" dirty="0" smtClean="0"/>
              <a:t>pp </a:t>
            </a:r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968151"/>
            <a:ext cx="7239000" cy="525779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4547553" cy="4625749"/>
          </a:xfrm>
        </p:spPr>
        <p:txBody>
          <a:bodyPr>
            <a:normAutofit/>
          </a:bodyPr>
          <a:lstStyle/>
          <a:p>
            <a:r>
              <a:rPr lang="en-US" dirty="0"/>
              <a:t>The core of a Web application is </a:t>
            </a:r>
            <a:endParaRPr lang="en-US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its </a:t>
            </a:r>
            <a:r>
              <a:rPr lang="en-US" dirty="0"/>
              <a:t>server-side </a:t>
            </a:r>
            <a:r>
              <a:rPr lang="en-US" dirty="0" smtClean="0"/>
              <a:t>logic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Web application layer itself can </a:t>
            </a:r>
            <a:r>
              <a:rPr lang="en-US" dirty="0" smtClean="0"/>
              <a:t>be comprised </a:t>
            </a:r>
            <a:r>
              <a:rPr lang="en-US" dirty="0"/>
              <a:t>of many distinct </a:t>
            </a:r>
            <a:r>
              <a:rPr lang="en-US" dirty="0" smtClean="0"/>
              <a:t>layers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Typically a </a:t>
            </a:r>
            <a:r>
              <a:rPr lang="en-US" dirty="0"/>
              <a:t>three-layered </a:t>
            </a:r>
            <a:r>
              <a:rPr lang="en-US" dirty="0" smtClean="0"/>
              <a:t>architecture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comprised </a:t>
            </a:r>
            <a:r>
              <a:rPr lang="en-US" dirty="0"/>
              <a:t>of </a:t>
            </a:r>
            <a:endParaRPr lang="en-US" dirty="0" smtClean="0"/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Presentation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Business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 smtClean="0"/>
              <a:t>data layers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705600" y="6477000"/>
            <a:ext cx="482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Source : </a:t>
            </a:r>
            <a:r>
              <a:rPr lang="en-US" sz="1200" dirty="0" smtClean="0"/>
              <a:t>MS Web </a:t>
            </a:r>
            <a:r>
              <a:rPr lang="en-US" sz="1200" dirty="0"/>
              <a:t>Application Architecture Guide</a:t>
            </a:r>
          </a:p>
        </p:txBody>
      </p:sp>
    </p:spTree>
    <p:extLst>
      <p:ext uri="{BB962C8B-B14F-4D97-AF65-F5344CB8AC3E}">
        <p14:creationId xmlns:p14="http://schemas.microsoft.com/office/powerpoint/2010/main" val="1963300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– View – Controller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6914661" cy="487679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Software design pattern commonly used for developing user interfaces that divides the related program logic into three interconnected elements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View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Controller </a:t>
            </a:r>
          </a:p>
          <a:p>
            <a:r>
              <a:rPr lang="en-US" dirty="0" smtClean="0"/>
              <a:t>Supported well </a:t>
            </a:r>
            <a:r>
              <a:rPr lang="en-US" dirty="0"/>
              <a:t>in JavaScript, Python, Ruby, PHP, Java, C</a:t>
            </a:r>
            <a:r>
              <a:rPr lang="en-US" dirty="0" smtClean="0"/>
              <a:t>#</a:t>
            </a:r>
          </a:p>
          <a:p>
            <a:endParaRPr lang="en-US" dirty="0"/>
          </a:p>
          <a:p>
            <a:r>
              <a:rPr lang="en-US" dirty="0" smtClean="0"/>
              <a:t>Model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responsible </a:t>
            </a:r>
            <a:r>
              <a:rPr lang="en-US" dirty="0"/>
              <a:t>for managing the data of the </a:t>
            </a:r>
            <a:r>
              <a:rPr lang="en-US" dirty="0" smtClean="0"/>
              <a:t>application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Accepts user </a:t>
            </a:r>
            <a:r>
              <a:rPr lang="en-US" dirty="0"/>
              <a:t>input from the </a:t>
            </a:r>
            <a:r>
              <a:rPr lang="en-US" dirty="0" smtClean="0"/>
              <a:t>controller</a:t>
            </a:r>
            <a:endParaRPr lang="en-US" dirty="0"/>
          </a:p>
          <a:p>
            <a:r>
              <a:rPr lang="en-US" dirty="0" smtClean="0"/>
              <a:t>View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means </a:t>
            </a:r>
            <a:r>
              <a:rPr lang="en-US" dirty="0"/>
              <a:t>presentation of the model in a particular </a:t>
            </a:r>
            <a:r>
              <a:rPr lang="en-US" dirty="0" smtClean="0"/>
              <a:t>format to the user</a:t>
            </a:r>
            <a:endParaRPr lang="en-US" dirty="0"/>
          </a:p>
          <a:p>
            <a:r>
              <a:rPr lang="en-US" dirty="0"/>
              <a:t>C</a:t>
            </a:r>
            <a:r>
              <a:rPr lang="en-US" dirty="0" smtClean="0"/>
              <a:t>ontroller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responds </a:t>
            </a:r>
            <a:r>
              <a:rPr lang="en-US" dirty="0"/>
              <a:t>to the user input and performs interactions on the data model </a:t>
            </a:r>
            <a:r>
              <a:rPr lang="en-US" dirty="0" smtClean="0"/>
              <a:t>objects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Receives </a:t>
            </a:r>
            <a:r>
              <a:rPr lang="en-US" dirty="0"/>
              <a:t>the input, optionally validates it and then passes the input to the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MVC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1538288"/>
            <a:ext cx="4867275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58400" y="4582529"/>
            <a:ext cx="2133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hlinkClick r:id="rId3"/>
              </a:rPr>
              <a:t>Source : Google Chrome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09871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Web Application Architecture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/>
          </a:bodyPr>
          <a:lstStyle/>
          <a:p>
            <a:r>
              <a:rPr lang="en-US" dirty="0"/>
              <a:t>Server-Side </a:t>
            </a:r>
            <a:r>
              <a:rPr lang="en-US" dirty="0" smtClean="0"/>
              <a:t>Rendering (SSR):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Conventional approach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Separate request - response cycle for each activity carried out on by user on browser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When clicking a URL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a request is sent to the server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server processes request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the browser receives the files (HTML, CSS, and JavaScript) and the content of the page and then renders it</a:t>
            </a:r>
          </a:p>
          <a:p>
            <a:pPr lvl="2">
              <a:buFont typeface="Wingdings" panose="05000000000000000000" pitchFamily="2" charset="2"/>
              <a:buChar char="v"/>
            </a:pPr>
            <a:r>
              <a:rPr lang="en-US" dirty="0"/>
              <a:t>Repeated for every request</a:t>
            </a:r>
          </a:p>
          <a:p>
            <a:endParaRPr lang="en-US" dirty="0"/>
          </a:p>
          <a:p>
            <a:r>
              <a:rPr lang="en-US" dirty="0"/>
              <a:t>Client-Side </a:t>
            </a:r>
            <a:r>
              <a:rPr lang="en-US" dirty="0" smtClean="0"/>
              <a:t>Rendering (CSR):</a:t>
            </a:r>
            <a:endParaRPr lang="en-US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Only a single request will be made to the server to load the main skeleton of the app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Content is then dynamically generated using </a:t>
            </a:r>
            <a:r>
              <a:rPr lang="en-US" dirty="0" smtClean="0"/>
              <a:t>JavaScript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Aka Single Page Applications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SSR , CSR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3730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Comparison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571999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IN" dirty="0" smtClean="0"/>
              <a:t>SSR Vs CSR</a:t>
            </a:r>
            <a:endParaRPr lang="en-IN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1971434"/>
              </p:ext>
            </p:extLst>
          </p:nvPr>
        </p:nvGraphicFramePr>
        <p:xfrm>
          <a:off x="1219200" y="1981200"/>
          <a:ext cx="8127999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/>
                <a:gridCol w="2709333"/>
                <a:gridCol w="2709333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Server</a:t>
                      </a:r>
                      <a:r>
                        <a:rPr lang="en-US" baseline="0" dirty="0" smtClean="0"/>
                        <a:t> Side Rendering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Client Side Rendering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Suitable for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Rendering apps</a:t>
                      </a:r>
                      <a:r>
                        <a:rPr lang="en-US" baseline="0" dirty="0" smtClean="0"/>
                        <a:t> with more static content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More</a:t>
                      </a:r>
                      <a:r>
                        <a:rPr lang="en-US" baseline="0" dirty="0" smtClean="0"/>
                        <a:t> dynamism is involved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Initial load time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loads are faster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Initial loads are slow </a:t>
                      </a:r>
                    </a:p>
                  </a:txBody>
                  <a:tcPr/>
                </a:tc>
              </a:tr>
              <a:tr h="939800">
                <a:tc>
                  <a:txBody>
                    <a:bodyPr/>
                    <a:lstStyle/>
                    <a:p>
                      <a:r>
                        <a:rPr lang="en-US" dirty="0" smtClean="0"/>
                        <a:t>Request – Response behavior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Full</a:t>
                      </a:r>
                      <a:r>
                        <a:rPr lang="en-US" baseline="0" dirty="0" smtClean="0"/>
                        <a:t> request – response cycle for each action </a:t>
                      </a:r>
                      <a:endParaRPr lang="en-US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After initial load, response comes in fast or computed locally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Technologies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Conventional</a:t>
                      </a:r>
                      <a:r>
                        <a:rPr lang="en-US" baseline="0" dirty="0" smtClean="0"/>
                        <a:t> like JSP, Java, PHP etc.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Modern Web App Frameworks like Angular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7297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3217</TotalTime>
  <Words>599</Words>
  <Application>Microsoft Office PowerPoint</Application>
  <PresentationFormat>Widescreen</PresentationFormat>
  <Paragraphs>102</Paragraphs>
  <Slides>9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Courier New</vt:lpstr>
      <vt:lpstr>Helvetica</vt:lpstr>
      <vt:lpstr>Helvetica Light</vt:lpstr>
      <vt:lpstr>Wingdings</vt:lpstr>
      <vt:lpstr>Office Theme</vt:lpstr>
      <vt:lpstr>Web Apps Architecture</vt:lpstr>
      <vt:lpstr>Web Apps Architecture</vt:lpstr>
      <vt:lpstr>Web Apps Architecture(2)</vt:lpstr>
      <vt:lpstr>Web App Components</vt:lpstr>
      <vt:lpstr>Common Web App Architecture</vt:lpstr>
      <vt:lpstr>Model – View – Controller Architecture</vt:lpstr>
      <vt:lpstr>Trends in Web Application Architecture</vt:lpstr>
      <vt:lpstr>Comparison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235</cp:revision>
  <dcterms:created xsi:type="dcterms:W3CDTF">2018-10-16T06:13:57Z</dcterms:created>
  <dcterms:modified xsi:type="dcterms:W3CDTF">2020-09-21T02:08:34Z</dcterms:modified>
</cp:coreProperties>
</file>